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4" r:id="rId1"/>
  </p:sldMasterIdLst>
  <p:notesMasterIdLst>
    <p:notesMasterId r:id="rId19"/>
  </p:notesMasterIdLst>
  <p:sldIdLst>
    <p:sldId id="256" r:id="rId2"/>
    <p:sldId id="273" r:id="rId3"/>
    <p:sldId id="271" r:id="rId4"/>
    <p:sldId id="294" r:id="rId5"/>
    <p:sldId id="257" r:id="rId6"/>
    <p:sldId id="277" r:id="rId7"/>
    <p:sldId id="299" r:id="rId8"/>
    <p:sldId id="290" r:id="rId9"/>
    <p:sldId id="292" r:id="rId10"/>
    <p:sldId id="298" r:id="rId11"/>
    <p:sldId id="274" r:id="rId12"/>
    <p:sldId id="295" r:id="rId13"/>
    <p:sldId id="278" r:id="rId14"/>
    <p:sldId id="296" r:id="rId15"/>
    <p:sldId id="293" r:id="rId16"/>
    <p:sldId id="300" r:id="rId17"/>
    <p:sldId id="297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31"/>
    <a:srgbClr val="CBD6D3"/>
    <a:srgbClr val="FF76A4"/>
    <a:srgbClr val="FF83B8"/>
    <a:srgbClr val="D2D4D1"/>
    <a:srgbClr val="D90000"/>
    <a:srgbClr val="CDD7D6"/>
    <a:srgbClr val="DBDBDB"/>
    <a:srgbClr val="ED7D31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94" autoAdjust="0"/>
    <p:restoredTop sz="84072" autoAdjust="0"/>
  </p:normalViewPr>
  <p:slideViewPr>
    <p:cSldViewPr snapToGrid="0" snapToObjects="1">
      <p:cViewPr varScale="1">
        <p:scale>
          <a:sx n="102" d="100"/>
          <a:sy n="102" d="100"/>
        </p:scale>
        <p:origin x="110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52BF5-386E-6C4C-9E54-8FE26ADBEB27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4790C-60C7-834C-A66C-BDDA5BA27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3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790C-60C7-834C-A66C-BDDA5BA27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Cilia</a:t>
            </a:r>
            <a:r>
              <a:rPr lang="de-DE" dirty="0"/>
              <a:t> sense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renal </a:t>
            </a:r>
            <a:r>
              <a:rPr lang="de-DE" dirty="0" err="1"/>
              <a:t>tubes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reacts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Calcium </a:t>
            </a:r>
            <a:r>
              <a:rPr lang="de-DE" dirty="0" err="1"/>
              <a:t>levels</a:t>
            </a:r>
            <a:r>
              <a:rPr lang="de-DE" dirty="0"/>
              <a:t>.</a:t>
            </a:r>
          </a:p>
          <a:p>
            <a:r>
              <a:rPr lang="de-DE" dirty="0" err="1"/>
              <a:t>If</a:t>
            </a:r>
            <a:r>
              <a:rPr lang="de-DE" dirty="0"/>
              <a:t> a </a:t>
            </a:r>
            <a:r>
              <a:rPr lang="de-DE" dirty="0" err="1"/>
              <a:t>gene</a:t>
            </a:r>
            <a:r>
              <a:rPr lang="de-DE" dirty="0"/>
              <a:t> </a:t>
            </a:r>
            <a:r>
              <a:rPr lang="de-DE" dirty="0" err="1"/>
              <a:t>called</a:t>
            </a:r>
            <a:r>
              <a:rPr lang="de-DE" dirty="0"/>
              <a:t> KIF3A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there</a:t>
            </a:r>
            <a:r>
              <a:rPr lang="de-DE" dirty="0"/>
              <a:t>,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cilia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.</a:t>
            </a:r>
          </a:p>
          <a:p>
            <a:r>
              <a:rPr lang="de-DE" dirty="0"/>
              <a:t>This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unsuficient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cysts</a:t>
            </a:r>
            <a:r>
              <a:rPr lang="de-DE" dirty="0"/>
              <a:t>.</a:t>
            </a:r>
          </a:p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KIF3A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misbuilt</a:t>
            </a:r>
            <a:r>
              <a:rPr lang="de-DE" dirty="0"/>
              <a:t> </a:t>
            </a:r>
            <a:r>
              <a:rPr lang="de-DE" dirty="0" err="1"/>
              <a:t>cilia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790C-60C7-834C-A66C-BDDA5BA27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6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KIF3A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 a kinesin-2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intraflagellar </a:t>
            </a:r>
            <a:r>
              <a:rPr lang="de-DE" dirty="0" err="1"/>
              <a:t>tranport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component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cilia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axoneme</a:t>
            </a:r>
            <a:r>
              <a:rPr lang="de-DE" dirty="0"/>
              <a:t>.</a:t>
            </a:r>
          </a:p>
          <a:p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motors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cargo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tip</a:t>
            </a:r>
            <a:r>
              <a:rPr lang="de-DE" dirty="0"/>
              <a:t>.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tip</a:t>
            </a:r>
            <a:r>
              <a:rPr lang="de-DE" dirty="0"/>
              <a:t>, a </a:t>
            </a:r>
            <a:r>
              <a:rPr lang="de-DE" dirty="0" err="1"/>
              <a:t>dynein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was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cargo</a:t>
            </a:r>
            <a:r>
              <a:rPr lang="de-DE" dirty="0"/>
              <a:t> </a:t>
            </a:r>
            <a:r>
              <a:rPr lang="de-DE" dirty="0" err="1"/>
              <a:t>takes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back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,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kinesins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a </a:t>
            </a:r>
            <a:r>
              <a:rPr lang="de-DE" dirty="0" err="1"/>
              <a:t>cargo</a:t>
            </a:r>
            <a:r>
              <a:rPr lang="de-DE" dirty="0"/>
              <a:t> </a:t>
            </a:r>
            <a:r>
              <a:rPr lang="de-DE" dirty="0" err="1"/>
              <a:t>themselves</a:t>
            </a:r>
            <a:r>
              <a:rPr lang="de-DE" dirty="0"/>
              <a:t>.</a:t>
            </a:r>
          </a:p>
          <a:p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dense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cilium</a:t>
            </a:r>
            <a:r>
              <a:rPr lang="de-DE" dirty="0"/>
              <a:t>,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cargo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organized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.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at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790C-60C7-834C-A66C-BDDA5BA276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84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domains</a:t>
            </a:r>
            <a:r>
              <a:rPr lang="de-DE" dirty="0"/>
              <a:t>. Heads,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intuitively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called</a:t>
            </a:r>
            <a:r>
              <a:rPr lang="de-DE" dirty="0"/>
              <a:t> </a:t>
            </a:r>
            <a:r>
              <a:rPr lang="de-DE" dirty="0" err="1"/>
              <a:t>feet</a:t>
            </a:r>
            <a:r>
              <a:rPr lang="de-DE" dirty="0"/>
              <a:t>,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walking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see</a:t>
            </a:r>
            <a:r>
              <a:rPr lang="de-DE" dirty="0"/>
              <a:t> in a </a:t>
            </a:r>
            <a:r>
              <a:rPr lang="de-DE" dirty="0" err="1"/>
              <a:t>second</a:t>
            </a:r>
            <a:r>
              <a:rPr lang="de-DE" dirty="0"/>
              <a:t>. The stalk, a </a:t>
            </a:r>
            <a:r>
              <a:rPr lang="de-DE" dirty="0" err="1"/>
              <a:t>coiled</a:t>
            </a:r>
            <a:r>
              <a:rPr lang="de-DE" dirty="0"/>
              <a:t> </a:t>
            </a:r>
            <a:r>
              <a:rPr lang="de-DE" dirty="0" err="1"/>
              <a:t>coil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dimerization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protein</a:t>
            </a:r>
            <a:r>
              <a:rPr lang="de-DE" dirty="0"/>
              <a:t>. And </a:t>
            </a:r>
            <a:r>
              <a:rPr lang="de-DE" dirty="0" err="1"/>
              <a:t>tail</a:t>
            </a:r>
            <a:r>
              <a:rPr lang="de-DE" dirty="0"/>
              <a:t> </a:t>
            </a:r>
            <a:r>
              <a:rPr lang="de-DE" dirty="0" err="1"/>
              <a:t>domains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responsible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cargo</a:t>
            </a:r>
            <a:r>
              <a:rPr lang="de-DE" dirty="0"/>
              <a:t>.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achieved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790C-60C7-834C-A66C-BDDA5BA27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0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ATP-</a:t>
            </a:r>
            <a:r>
              <a:rPr lang="de-DE" dirty="0" err="1"/>
              <a:t>hydrolysis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moves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on ist track. As track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</a:t>
            </a:r>
            <a:r>
              <a:rPr lang="de-DE" dirty="0" err="1"/>
              <a:t>microtubules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lattice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binding</a:t>
            </a:r>
            <a:r>
              <a:rPr lang="de-DE" dirty="0"/>
              <a:t> </a:t>
            </a:r>
            <a:r>
              <a:rPr lang="de-DE" dirty="0" err="1"/>
              <a:t>sites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heads</a:t>
            </a:r>
            <a:r>
              <a:rPr lang="de-DE" dirty="0"/>
              <a:t>. By a </a:t>
            </a:r>
            <a:r>
              <a:rPr lang="de-DE" dirty="0" err="1"/>
              <a:t>mechanism</a:t>
            </a:r>
            <a:r>
              <a:rPr lang="de-DE" dirty="0"/>
              <a:t> in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trailing</a:t>
            </a:r>
            <a:r>
              <a:rPr lang="de-DE" dirty="0"/>
              <a:t> </a:t>
            </a:r>
            <a:r>
              <a:rPr lang="de-DE" dirty="0" err="1"/>
              <a:t>head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overtakes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head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moves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.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motor</a:t>
            </a:r>
            <a:r>
              <a:rPr lang="de-DE" dirty="0"/>
              <a:t>? Well </a:t>
            </a:r>
            <a:r>
              <a:rPr lang="de-DE" dirty="0" err="1"/>
              <a:t>speed</a:t>
            </a:r>
            <a:r>
              <a:rPr lang="de-DE" dirty="0"/>
              <a:t> </a:t>
            </a:r>
            <a:r>
              <a:rPr lang="de-DE" dirty="0" err="1"/>
              <a:t>obviously</a:t>
            </a:r>
            <a:r>
              <a:rPr lang="de-DE" dirty="0"/>
              <a:t>… but also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nowadays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cars</a:t>
            </a:r>
            <a:r>
              <a:rPr lang="de-DE" dirty="0"/>
              <a:t>,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-&gt; </a:t>
            </a:r>
            <a:r>
              <a:rPr lang="de-DE" dirty="0" err="1"/>
              <a:t>run-length</a:t>
            </a:r>
            <a:r>
              <a:rPr lang="de-DE" dirty="0"/>
              <a:t>. These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looking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net</a:t>
            </a:r>
            <a:r>
              <a:rPr lang="de-DE" dirty="0"/>
              <a:t> </a:t>
            </a:r>
            <a:r>
              <a:rPr lang="de-DE" dirty="0" err="1"/>
              <a:t>movement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motor</a:t>
            </a:r>
            <a:r>
              <a:rPr lang="de-DE" dirty="0"/>
              <a:t> -&gt; </a:t>
            </a:r>
            <a:r>
              <a:rPr lang="de-DE" dirty="0" err="1"/>
              <a:t>what</a:t>
            </a:r>
            <a:r>
              <a:rPr lang="de-DE" dirty="0"/>
              <a:t> was </a:t>
            </a:r>
            <a:r>
              <a:rPr lang="de-DE" dirty="0" err="1"/>
              <a:t>traditionally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. A </a:t>
            </a:r>
            <a:r>
              <a:rPr lang="de-DE" dirty="0" err="1"/>
              <a:t>bead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 fluorophore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tail</a:t>
            </a:r>
            <a:r>
              <a:rPr lang="de-DE" dirty="0"/>
              <a:t> and track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motor</a:t>
            </a:r>
            <a:r>
              <a:rPr lang="de-DE" dirty="0"/>
              <a:t>. -&gt; also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produce</a:t>
            </a:r>
            <a:r>
              <a:rPr lang="de-DE" dirty="0"/>
              <a:t>.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motors</a:t>
            </a:r>
            <a:r>
              <a:rPr lang="de-DE" dirty="0"/>
              <a:t> in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places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, so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an off-switch. -&gt; auto-inhibition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790C-60C7-834C-A66C-BDDA5BA27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65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Normally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collapsed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,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tail</a:t>
            </a:r>
            <a:r>
              <a:rPr lang="de-DE" dirty="0"/>
              <a:t> </a:t>
            </a:r>
            <a:r>
              <a:rPr lang="de-DE" dirty="0" err="1"/>
              <a:t>interacts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heads</a:t>
            </a:r>
            <a:r>
              <a:rPr lang="de-DE" dirty="0"/>
              <a:t> and </a:t>
            </a:r>
            <a:r>
              <a:rPr lang="de-DE" dirty="0" err="1"/>
              <a:t>inhibits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. A </a:t>
            </a:r>
            <a:r>
              <a:rPr lang="de-DE" dirty="0" err="1"/>
              <a:t>mutation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stalk </a:t>
            </a:r>
            <a:r>
              <a:rPr lang="de-DE" dirty="0" err="1"/>
              <a:t>stretches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stalk out and </a:t>
            </a:r>
            <a:r>
              <a:rPr lang="de-DE" dirty="0" err="1"/>
              <a:t>reduces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tails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heads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790C-60C7-834C-A66C-BDDA5BA27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14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4790C-60C7-834C-A66C-BDDA5BA276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810000" y="4806695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Willi L. Stepp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9490" y="4806695"/>
            <a:ext cx="1317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24/07/2019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262510" y="4806695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596C29A-53F4-3443-9210-EE003FEA1515}" type="slidenum">
              <a:rPr lang="en-US" sz="1200" smtClean="0"/>
              <a:t>‹#›</a:t>
            </a:fld>
            <a:r>
              <a:rPr lang="en-US" sz="1200" dirty="0"/>
              <a:t>/19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08" y="179861"/>
            <a:ext cx="670820" cy="35354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12/04/2017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Willi Stepp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347ABBD-A939-F04A-8FA4-D6AEE9DE30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2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459" y="789466"/>
            <a:ext cx="708308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>
                <a:latin typeface="MyriadPro" charset="0"/>
              </a:rPr>
              <a:t>Willi L Stepp</a:t>
            </a:r>
            <a:r>
              <a:rPr lang="en-US" sz="1600" baseline="30000" dirty="0">
                <a:latin typeface="MyriadPro" charset="0"/>
              </a:rPr>
              <a:t>1 </a:t>
            </a:r>
            <a:r>
              <a:rPr lang="en-US" sz="1600" dirty="0">
                <a:latin typeface="MyriadPro" charset="0"/>
              </a:rPr>
              <a:t>&amp; Zeynep Ökten</a:t>
            </a:r>
            <a:r>
              <a:rPr lang="en-US" sz="1600" baseline="30000" dirty="0">
                <a:latin typeface="MyriadPro" charset="0"/>
              </a:rPr>
              <a:t>1,2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57664" y="1158798"/>
            <a:ext cx="7828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yriadPro" charset="0"/>
              </a:rPr>
              <a:t>1 </a:t>
            </a:r>
            <a:r>
              <a:rPr lang="en-US" sz="1200" dirty="0" err="1">
                <a:latin typeface="MyriadPro" charset="0"/>
              </a:rPr>
              <a:t>Physik</a:t>
            </a:r>
            <a:r>
              <a:rPr lang="en-US" sz="1200" dirty="0">
                <a:latin typeface="MyriadPro" charset="0"/>
              </a:rPr>
              <a:t> Department E22, </a:t>
            </a:r>
            <a:r>
              <a:rPr lang="en-US" sz="1200" dirty="0" err="1">
                <a:latin typeface="MyriadPro" charset="0"/>
              </a:rPr>
              <a:t>Technische</a:t>
            </a:r>
            <a:r>
              <a:rPr lang="en-US" sz="1200" dirty="0">
                <a:latin typeface="MyriadPro" charset="0"/>
              </a:rPr>
              <a:t> </a:t>
            </a:r>
            <a:r>
              <a:rPr lang="en-US" sz="1200" dirty="0" err="1">
                <a:latin typeface="MyriadPro" charset="0"/>
              </a:rPr>
              <a:t>Universität</a:t>
            </a:r>
            <a:r>
              <a:rPr lang="en-US" sz="1200" dirty="0">
                <a:latin typeface="MyriadPro" charset="0"/>
              </a:rPr>
              <a:t> </a:t>
            </a:r>
            <a:r>
              <a:rPr lang="en-US" sz="1200" dirty="0" err="1">
                <a:latin typeface="MyriadPro" charset="0"/>
              </a:rPr>
              <a:t>München</a:t>
            </a:r>
            <a:r>
              <a:rPr lang="en-US" sz="1200" dirty="0">
                <a:latin typeface="MyriadPro" charset="0"/>
              </a:rPr>
              <a:t>, </a:t>
            </a:r>
            <a:r>
              <a:rPr lang="en-US" sz="1200" dirty="0" err="1">
                <a:latin typeface="MyriadPro" charset="0"/>
              </a:rPr>
              <a:t>Garching</a:t>
            </a:r>
            <a:r>
              <a:rPr lang="en-US" sz="1200" dirty="0">
                <a:latin typeface="MyriadPro" charset="0"/>
              </a:rPr>
              <a:t>, Germany</a:t>
            </a:r>
          </a:p>
          <a:p>
            <a:pPr algn="ctr"/>
            <a:r>
              <a:rPr lang="en-US" sz="1200" b="1" dirty="0">
                <a:latin typeface="MyriadPro" charset="0"/>
              </a:rPr>
              <a:t>2 </a:t>
            </a:r>
            <a:r>
              <a:rPr lang="en-US" sz="1200" dirty="0">
                <a:latin typeface="MyriadPro" charset="0"/>
              </a:rPr>
              <a:t>Munich Center for Integrated Protein Science, Munich, Germany 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3F6C9-E9E3-462A-BB1C-CE079EE25BA2}"/>
              </a:ext>
            </a:extLst>
          </p:cNvPr>
          <p:cNvSpPr txBox="1"/>
          <p:nvPr/>
        </p:nvSpPr>
        <p:spPr>
          <a:xfrm>
            <a:off x="2541637" y="420134"/>
            <a:ext cx="406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Nanometer imaging of motile specimens</a:t>
            </a:r>
          </a:p>
        </p:txBody>
      </p:sp>
      <p:pic>
        <p:nvPicPr>
          <p:cNvPr id="8" name="Picture 7" descr="A picture containing ax&#10;&#10;Description automatically generated">
            <a:extLst>
              <a:ext uri="{FF2B5EF4-FFF2-40B4-BE49-F238E27FC236}">
                <a16:creationId xmlns:a16="http://schemas.microsoft.com/office/drawing/2014/main" id="{6E8E7E61-7771-494B-9C7C-D27A1B632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371" y="4463637"/>
            <a:ext cx="339931" cy="339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7CB78-1AF8-4779-A617-68785630F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99" r="73443" b="50000"/>
          <a:stretch/>
        </p:blipFill>
        <p:spPr>
          <a:xfrm>
            <a:off x="2696470" y="1813569"/>
            <a:ext cx="3751060" cy="28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52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F1C29-8F0D-43A3-B160-0BA6EEF13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77" y="773401"/>
            <a:ext cx="3600000" cy="27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B564AD-5381-4B8B-BB33-A064029DE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6" y="773401"/>
            <a:ext cx="3600000" cy="27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0CC2FD-C032-4D8B-A4C3-E5E9CF503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77" y="773401"/>
            <a:ext cx="3600000" cy="27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B55D9-E6F8-4553-B98E-213766BD5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6" y="773401"/>
            <a:ext cx="3600000" cy="27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6DB1D-98B0-42B7-89F7-93355A7A6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77" y="773401"/>
            <a:ext cx="3600000" cy="27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328E6-8FC3-4405-81DE-B7935B7AB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6" y="773401"/>
            <a:ext cx="3600000" cy="27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24FA3-1785-437C-A14E-038AD4B48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6" y="773401"/>
            <a:ext cx="3600000" cy="27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738E5-E41B-4F38-BD58-8D074A994D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77" y="773401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7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BDC-89EC-4BC8-BA6B-2BF35FA1C0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51750"/>
            <a:ext cx="3240000" cy="32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015EF9-969C-40D4-9BC8-C7F278AD8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02"/>
          <a:stretch/>
        </p:blipFill>
        <p:spPr>
          <a:xfrm>
            <a:off x="3298677" y="836550"/>
            <a:ext cx="5243961" cy="34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2F878F-032D-400B-84E6-866E12A8D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70"/>
          <a:stretch/>
        </p:blipFill>
        <p:spPr>
          <a:xfrm>
            <a:off x="1692000" y="1101692"/>
            <a:ext cx="5760000" cy="2316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5B71A9-7244-46BC-AA2B-72DE027B1343}"/>
              </a:ext>
            </a:extLst>
          </p:cNvPr>
          <p:cNvSpPr txBox="1"/>
          <p:nvPr/>
        </p:nvSpPr>
        <p:spPr>
          <a:xfrm>
            <a:off x="2369353" y="3353822"/>
            <a:ext cx="118667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 err="1">
                <a:solidFill>
                  <a:srgbClr val="CDD7D6"/>
                </a:solidFill>
              </a:rPr>
              <a:t>Dwell</a:t>
            </a:r>
            <a:r>
              <a:rPr lang="de-DE" sz="1300" dirty="0">
                <a:solidFill>
                  <a:srgbClr val="CDD7D6"/>
                </a:solidFill>
              </a:rPr>
              <a:t> </a:t>
            </a:r>
            <a:r>
              <a:rPr lang="de-DE" sz="1300" dirty="0" err="1">
                <a:solidFill>
                  <a:srgbClr val="CDD7D6"/>
                </a:solidFill>
              </a:rPr>
              <a:t>times</a:t>
            </a:r>
            <a:r>
              <a:rPr lang="de-DE" sz="1300" dirty="0">
                <a:solidFill>
                  <a:srgbClr val="CDD7D6"/>
                </a:solidFill>
              </a:rPr>
              <a:t> [s]</a:t>
            </a:r>
            <a:endParaRPr lang="en-US" sz="1300" dirty="0">
              <a:solidFill>
                <a:srgbClr val="CDD7D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07170-A4D2-44E1-B042-F483829381A4}"/>
              </a:ext>
            </a:extLst>
          </p:cNvPr>
          <p:cNvSpPr txBox="1"/>
          <p:nvPr/>
        </p:nvSpPr>
        <p:spPr>
          <a:xfrm>
            <a:off x="5954914" y="3353822"/>
            <a:ext cx="11865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 err="1">
                <a:solidFill>
                  <a:srgbClr val="CDD7D6"/>
                </a:solidFill>
              </a:rPr>
              <a:t>Dwell</a:t>
            </a:r>
            <a:r>
              <a:rPr lang="de-DE" sz="1300" dirty="0">
                <a:solidFill>
                  <a:srgbClr val="CDD7D6"/>
                </a:solidFill>
              </a:rPr>
              <a:t> </a:t>
            </a:r>
            <a:r>
              <a:rPr lang="de-DE" sz="1300" dirty="0" err="1">
                <a:solidFill>
                  <a:srgbClr val="CDD7D6"/>
                </a:solidFill>
              </a:rPr>
              <a:t>times</a:t>
            </a:r>
            <a:r>
              <a:rPr lang="de-DE" sz="1300" dirty="0">
                <a:solidFill>
                  <a:srgbClr val="CDD7D6"/>
                </a:solidFill>
              </a:rPr>
              <a:t> [s]</a:t>
            </a:r>
            <a:endParaRPr lang="en-US" sz="1300" dirty="0">
              <a:solidFill>
                <a:srgbClr val="CDD7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17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694701-C3BF-44B7-AE3A-B17CAD17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45" y="188209"/>
            <a:ext cx="6254509" cy="45232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154E6B-CF42-4230-A23E-48FE6DB2CE17}"/>
              </a:ext>
            </a:extLst>
          </p:cNvPr>
          <p:cNvSpPr/>
          <p:nvPr/>
        </p:nvSpPr>
        <p:spPr>
          <a:xfrm>
            <a:off x="2173266" y="0"/>
            <a:ext cx="5705605" cy="5098093"/>
          </a:xfrm>
          <a:prstGeom prst="rect">
            <a:avLst/>
          </a:prstGeom>
          <a:solidFill>
            <a:srgbClr val="00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1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01084-6486-4EB6-A85B-1EB1A706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45" y="188209"/>
            <a:ext cx="6254509" cy="45232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0BD201-02DA-44AE-B65A-26693363E0E2}"/>
              </a:ext>
            </a:extLst>
          </p:cNvPr>
          <p:cNvSpPr/>
          <p:nvPr/>
        </p:nvSpPr>
        <p:spPr>
          <a:xfrm>
            <a:off x="2241550" y="482600"/>
            <a:ext cx="5480050" cy="4337050"/>
          </a:xfrm>
          <a:prstGeom prst="rect">
            <a:avLst/>
          </a:prstGeom>
          <a:solidFill>
            <a:srgbClr val="00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62 ms">
            <a:extLst>
              <a:ext uri="{FF2B5EF4-FFF2-40B4-BE49-F238E27FC236}">
                <a16:creationId xmlns:a16="http://schemas.microsoft.com/office/drawing/2014/main" id="{D8C6771A-B6B9-418D-AD48-6579DA641713}"/>
              </a:ext>
            </a:extLst>
          </p:cNvPr>
          <p:cNvSpPr txBox="1"/>
          <p:nvPr/>
        </p:nvSpPr>
        <p:spPr>
          <a:xfrm>
            <a:off x="5935379" y="3395073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62 </a:t>
            </a:r>
            <a:r>
              <a:rPr lang="de-DE" dirty="0" err="1"/>
              <a:t>ms</a:t>
            </a:r>
            <a:endParaRPr lang="en-US" dirty="0"/>
          </a:p>
        </p:txBody>
      </p:sp>
      <p:sp>
        <p:nvSpPr>
          <p:cNvPr id="3" name="40 ms">
            <a:extLst>
              <a:ext uri="{FF2B5EF4-FFF2-40B4-BE49-F238E27FC236}">
                <a16:creationId xmlns:a16="http://schemas.microsoft.com/office/drawing/2014/main" id="{7BA6E714-DA60-4D41-8F25-7F33B33607EE}"/>
              </a:ext>
            </a:extLst>
          </p:cNvPr>
          <p:cNvSpPr txBox="1"/>
          <p:nvPr/>
        </p:nvSpPr>
        <p:spPr>
          <a:xfrm>
            <a:off x="4656806" y="226389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1.6</a:t>
            </a:r>
            <a:endParaRPr lang="en-US" dirty="0"/>
          </a:p>
        </p:txBody>
      </p:sp>
      <p:sp>
        <p:nvSpPr>
          <p:cNvPr id="7" name="62 ms">
            <a:extLst>
              <a:ext uri="{FF2B5EF4-FFF2-40B4-BE49-F238E27FC236}">
                <a16:creationId xmlns:a16="http://schemas.microsoft.com/office/drawing/2014/main" id="{E5DA2A40-11F5-4222-9BD2-4521186F4DF6}"/>
              </a:ext>
            </a:extLst>
          </p:cNvPr>
          <p:cNvSpPr txBox="1"/>
          <p:nvPr/>
        </p:nvSpPr>
        <p:spPr>
          <a:xfrm>
            <a:off x="3109629" y="3395073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2.2 s</a:t>
            </a:r>
            <a:endParaRPr lang="en-US" dirty="0"/>
          </a:p>
        </p:txBody>
      </p:sp>
      <p:sp>
        <p:nvSpPr>
          <p:cNvPr id="8" name="40 ms">
            <a:extLst>
              <a:ext uri="{FF2B5EF4-FFF2-40B4-BE49-F238E27FC236}">
                <a16:creationId xmlns:a16="http://schemas.microsoft.com/office/drawing/2014/main" id="{5CEAD20C-4A40-4B03-97DC-A32A0EC93BD2}"/>
              </a:ext>
            </a:extLst>
          </p:cNvPr>
          <p:cNvSpPr txBox="1"/>
          <p:nvPr/>
        </p:nvSpPr>
        <p:spPr>
          <a:xfrm>
            <a:off x="3109629" y="1135168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1.4 s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77BAEB-C038-4218-AFA7-62C4BBD3692F}"/>
              </a:ext>
            </a:extLst>
          </p:cNvPr>
          <p:cNvCxnSpPr/>
          <p:nvPr/>
        </p:nvCxnSpPr>
        <p:spPr>
          <a:xfrm>
            <a:off x="3397250" y="1686558"/>
            <a:ext cx="0" cy="1524000"/>
          </a:xfrm>
          <a:prstGeom prst="straightConnector1">
            <a:avLst/>
          </a:prstGeom>
          <a:ln w="76200">
            <a:solidFill>
              <a:srgbClr val="CBD6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40 ms">
            <a:extLst>
              <a:ext uri="{FF2B5EF4-FFF2-40B4-BE49-F238E27FC236}">
                <a16:creationId xmlns:a16="http://schemas.microsoft.com/office/drawing/2014/main" id="{22A240DB-9FF8-4D53-8A53-4410E3F185B3}"/>
              </a:ext>
            </a:extLst>
          </p:cNvPr>
          <p:cNvSpPr txBox="1"/>
          <p:nvPr/>
        </p:nvSpPr>
        <p:spPr>
          <a:xfrm>
            <a:off x="5935379" y="113516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40 </a:t>
            </a:r>
            <a:r>
              <a:rPr lang="de-DE" dirty="0" err="1"/>
              <a:t>ms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2C12DE-D7DF-4448-8017-380203A639C4}"/>
              </a:ext>
            </a:extLst>
          </p:cNvPr>
          <p:cNvCxnSpPr/>
          <p:nvPr/>
        </p:nvCxnSpPr>
        <p:spPr>
          <a:xfrm>
            <a:off x="6308237" y="1686558"/>
            <a:ext cx="0" cy="1524000"/>
          </a:xfrm>
          <a:prstGeom prst="straightConnector1">
            <a:avLst/>
          </a:prstGeom>
          <a:ln w="76200">
            <a:solidFill>
              <a:srgbClr val="CBD6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46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B3F90E-69AA-413E-9636-8CFEEA35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990" y="-131524"/>
            <a:ext cx="4012591" cy="396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89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4BBC64-425F-40CD-B462-7C63227F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92" y="496003"/>
            <a:ext cx="2200513" cy="1650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57E370-0FC1-4CF4-A4AD-738C271C7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92" y="2919790"/>
            <a:ext cx="2200513" cy="1650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39C0C5-3048-4319-A586-2F5B13165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570"/>
          <a:stretch/>
        </p:blipFill>
        <p:spPr>
          <a:xfrm>
            <a:off x="4374434" y="675807"/>
            <a:ext cx="3209089" cy="1290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CD739-5839-4E59-AAAD-18D530913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404" y="2373682"/>
            <a:ext cx="1791147" cy="177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FC4849-25BE-4DE9-9DED-F8BE28302D6C}"/>
              </a:ext>
            </a:extLst>
          </p:cNvPr>
          <p:cNvSpPr txBox="1"/>
          <p:nvPr/>
        </p:nvSpPr>
        <p:spPr>
          <a:xfrm>
            <a:off x="3934454" y="352809"/>
            <a:ext cx="127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47124-CE63-4049-AA0A-DEB93114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4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74170D-5F3C-4D23-ADAF-11289CDD2674}"/>
              </a:ext>
            </a:extLst>
          </p:cNvPr>
          <p:cNvSpPr/>
          <p:nvPr/>
        </p:nvSpPr>
        <p:spPr>
          <a:xfrm>
            <a:off x="1692689" y="4135142"/>
            <a:ext cx="5998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DBDBDB"/>
                </a:solidFill>
                <a:latin typeface="arial" charset="0"/>
              </a:rPr>
              <a:t>Kidney-specific inactivation of the KIF3A subunit of kinesin-II inhibits renal </a:t>
            </a:r>
            <a:r>
              <a:rPr lang="en-US" sz="1200" b="1" dirty="0" err="1">
                <a:solidFill>
                  <a:srgbClr val="DBDBDB"/>
                </a:solidFill>
                <a:latin typeface="arial" charset="0"/>
              </a:rPr>
              <a:t>ciliogenesis</a:t>
            </a:r>
            <a:r>
              <a:rPr lang="en-US" sz="1200" b="1" dirty="0">
                <a:solidFill>
                  <a:srgbClr val="DBDBDB"/>
                </a:solidFill>
                <a:latin typeface="arial" charset="0"/>
              </a:rPr>
              <a:t> and produces polycystic kidney disease</a:t>
            </a:r>
          </a:p>
          <a:p>
            <a:r>
              <a:rPr lang="en-US" sz="900" dirty="0">
                <a:solidFill>
                  <a:srgbClr val="DBDBDB"/>
                </a:solidFill>
                <a:latin typeface="arial" charset="0"/>
              </a:rPr>
              <a:t>Lin et al, 2003, PNAS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32029-EAD7-41DC-A898-3FFF910F2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471" y="1390762"/>
            <a:ext cx="2866710" cy="2242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68319-FAD0-4156-B12A-3E65FFF0B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351" y="772852"/>
            <a:ext cx="1228478" cy="3140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74B22-D3E1-4EEE-9B69-E01D09A3C6E4}"/>
              </a:ext>
            </a:extLst>
          </p:cNvPr>
          <p:cNvSpPr txBox="1"/>
          <p:nvPr/>
        </p:nvSpPr>
        <p:spPr>
          <a:xfrm>
            <a:off x="2179100" y="2257986"/>
            <a:ext cx="5982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2631"/>
                </a:solidFill>
              </a:rPr>
              <a:t>No </a:t>
            </a:r>
          </a:p>
          <a:p>
            <a:r>
              <a:rPr lang="en-US" sz="1350" b="1" dirty="0">
                <a:solidFill>
                  <a:srgbClr val="002631"/>
                </a:solidFill>
              </a:rPr>
              <a:t>KIF3A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3105F-6C37-4328-BA93-FE56104566AD}"/>
              </a:ext>
            </a:extLst>
          </p:cNvPr>
          <p:cNvSpPr txBox="1"/>
          <p:nvPr/>
        </p:nvSpPr>
        <p:spPr>
          <a:xfrm>
            <a:off x="5166239" y="1306522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DBDBDB"/>
                </a:solidFill>
              </a:rPr>
              <a:t>Day 1</a:t>
            </a:r>
          </a:p>
          <a:p>
            <a:pPr algn="ctr"/>
            <a:r>
              <a:rPr lang="en-US" sz="1200" b="1" dirty="0">
                <a:solidFill>
                  <a:srgbClr val="DBDBDB"/>
                </a:solidFill>
              </a:rPr>
              <a:t>normal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08C97-A5C5-4326-900F-7FA4BE5D7D52}"/>
              </a:ext>
            </a:extLst>
          </p:cNvPr>
          <p:cNvSpPr txBox="1"/>
          <p:nvPr/>
        </p:nvSpPr>
        <p:spPr>
          <a:xfrm>
            <a:off x="5178839" y="2942648"/>
            <a:ext cx="619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DBDBDB"/>
                </a:solidFill>
              </a:rPr>
              <a:t>Day 21</a:t>
            </a:r>
          </a:p>
          <a:p>
            <a:pPr algn="ctr"/>
            <a:r>
              <a:rPr lang="en-US" sz="1200" b="1" dirty="0">
                <a:solidFill>
                  <a:srgbClr val="DBDBDB"/>
                </a:solidFill>
              </a:rPr>
              <a:t>cystic</a:t>
            </a:r>
          </a:p>
        </p:txBody>
      </p:sp>
      <p:sp>
        <p:nvSpPr>
          <p:cNvPr id="8" name="Down Arrow 9">
            <a:extLst>
              <a:ext uri="{FF2B5EF4-FFF2-40B4-BE49-F238E27FC236}">
                <a16:creationId xmlns:a16="http://schemas.microsoft.com/office/drawing/2014/main" id="{F19EF9B5-D0C8-4C12-88A7-4EB03097767D}"/>
              </a:ext>
            </a:extLst>
          </p:cNvPr>
          <p:cNvSpPr/>
          <p:nvPr/>
        </p:nvSpPr>
        <p:spPr>
          <a:xfrm rot="16200000">
            <a:off x="5828282" y="2238265"/>
            <a:ext cx="1133856" cy="547273"/>
          </a:xfrm>
          <a:prstGeom prst="downArrow">
            <a:avLst/>
          </a:prstGeom>
          <a:solidFill>
            <a:srgbClr val="D7D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15BF5-0892-461C-935F-B416C9A8EA85}"/>
              </a:ext>
            </a:extLst>
          </p:cNvPr>
          <p:cNvSpPr txBox="1"/>
          <p:nvPr/>
        </p:nvSpPr>
        <p:spPr>
          <a:xfrm>
            <a:off x="6905294" y="1888654"/>
            <a:ext cx="146514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DBDBDB"/>
                </a:solidFill>
              </a:rPr>
              <a:t>Pain medication</a:t>
            </a:r>
          </a:p>
          <a:p>
            <a:pPr algn="ctr"/>
            <a:endParaRPr lang="en-US" sz="1500" b="1" dirty="0">
              <a:solidFill>
                <a:srgbClr val="DBDBDB"/>
              </a:solidFill>
            </a:endParaRPr>
          </a:p>
          <a:p>
            <a:pPr algn="ctr"/>
            <a:r>
              <a:rPr lang="en-US" sz="1500" b="1" dirty="0">
                <a:solidFill>
                  <a:srgbClr val="DBDBDB"/>
                </a:solidFill>
              </a:rPr>
              <a:t>Dialysis</a:t>
            </a:r>
          </a:p>
          <a:p>
            <a:pPr algn="ctr"/>
            <a:endParaRPr lang="en-US" sz="1500" b="1" dirty="0">
              <a:solidFill>
                <a:srgbClr val="DBDBDB"/>
              </a:solidFill>
            </a:endParaRPr>
          </a:p>
          <a:p>
            <a:pPr algn="ctr"/>
            <a:r>
              <a:rPr lang="en-US" sz="1500" b="1" dirty="0">
                <a:solidFill>
                  <a:srgbClr val="DBDBDB"/>
                </a:solidFill>
              </a:rPr>
              <a:t>Transplantation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48E5B93-02BC-43D4-9270-48951EC0D1A7}"/>
              </a:ext>
            </a:extLst>
          </p:cNvPr>
          <p:cNvSpPr/>
          <p:nvPr/>
        </p:nvSpPr>
        <p:spPr>
          <a:xfrm>
            <a:off x="-183375" y="83635"/>
            <a:ext cx="6214018" cy="281969"/>
          </a:xfrm>
          <a:prstGeom prst="parallelogram">
            <a:avLst>
              <a:gd name="adj" fmla="val 54412"/>
            </a:avLst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50" b="1" dirty="0" err="1">
                <a:solidFill>
                  <a:srgbClr val="002631"/>
                </a:solidFill>
              </a:rPr>
              <a:t>Polycystic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kidney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disease</a:t>
            </a:r>
            <a:r>
              <a:rPr lang="de-DE" sz="1350" b="1" dirty="0">
                <a:solidFill>
                  <a:srgbClr val="002631"/>
                </a:solidFill>
              </a:rPr>
              <a:t> in </a:t>
            </a:r>
            <a:r>
              <a:rPr lang="de-DE" sz="1350" b="1" dirty="0" err="1">
                <a:solidFill>
                  <a:srgbClr val="002631"/>
                </a:solidFill>
              </a:rPr>
              <a:t>mice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is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linked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to</a:t>
            </a:r>
            <a:r>
              <a:rPr lang="de-DE" sz="1350" b="1" dirty="0">
                <a:solidFill>
                  <a:srgbClr val="002631"/>
                </a:solidFill>
              </a:rPr>
              <a:t> a </a:t>
            </a:r>
            <a:r>
              <a:rPr lang="de-DE" sz="1350" b="1" dirty="0" err="1">
                <a:solidFill>
                  <a:srgbClr val="002631"/>
                </a:solidFill>
              </a:rPr>
              <a:t>defect</a:t>
            </a:r>
            <a:r>
              <a:rPr lang="de-DE" sz="1350" b="1" dirty="0">
                <a:solidFill>
                  <a:srgbClr val="002631"/>
                </a:solidFill>
              </a:rPr>
              <a:t> in KIF3A</a:t>
            </a:r>
            <a:endParaRPr lang="en-GB" sz="1050" dirty="0">
              <a:solidFill>
                <a:srgbClr val="002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929BE4F-BD01-4E9E-A7CC-F79E2F34B0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36903" y="922667"/>
            <a:ext cx="5862982" cy="2952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3DE1C9-FAF8-4810-9335-1D665A60FE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5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31" r="4053"/>
          <a:stretch/>
        </p:blipFill>
        <p:spPr>
          <a:xfrm>
            <a:off x="367806" y="672388"/>
            <a:ext cx="1817253" cy="34532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95C3164-698D-48E8-9888-75CC59F3F57B}"/>
              </a:ext>
            </a:extLst>
          </p:cNvPr>
          <p:cNvSpPr/>
          <p:nvPr/>
        </p:nvSpPr>
        <p:spPr>
          <a:xfrm>
            <a:off x="367806" y="4256879"/>
            <a:ext cx="1562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Kessel and </a:t>
            </a:r>
            <a:r>
              <a:rPr lang="en-US" sz="1200" dirty="0" err="1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Kardon</a:t>
            </a:r>
            <a:endParaRPr lang="en-US" sz="12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Tissues And Organs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3D2086-287F-4272-8E71-73C3BADCD03E}"/>
              </a:ext>
            </a:extLst>
          </p:cNvPr>
          <p:cNvSpPr/>
          <p:nvPr/>
        </p:nvSpPr>
        <p:spPr>
          <a:xfrm>
            <a:off x="5519645" y="4264094"/>
            <a:ext cx="35428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>
                <a:solidFill>
                  <a:srgbClr val="FFFFFF"/>
                </a:solidFill>
                <a:ea typeface="Helvetica" charset="0"/>
                <a:cs typeface="Helvetica" charset="0"/>
              </a:rPr>
              <a:t>adjusted</a:t>
            </a:r>
            <a:r>
              <a:rPr lang="de-DE" sz="1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lang="en-US" sz="1200" dirty="0" err="1"/>
              <a:t>Scholey</a:t>
            </a:r>
            <a:r>
              <a:rPr lang="en-US" sz="1200" dirty="0"/>
              <a:t> J.M., 2013, </a:t>
            </a:r>
            <a:r>
              <a:rPr lang="en-US" sz="1200" dirty="0" err="1"/>
              <a:t>Annu</a:t>
            </a:r>
            <a:r>
              <a:rPr lang="en-US" sz="1200" dirty="0"/>
              <a:t> Rev Cell Dev Biol</a:t>
            </a:r>
            <a:r>
              <a:rPr lang="de-DE" sz="12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1200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7A77716-8D8A-4535-AC24-A9576F818BED}"/>
              </a:ext>
            </a:extLst>
          </p:cNvPr>
          <p:cNvSpPr/>
          <p:nvPr/>
        </p:nvSpPr>
        <p:spPr>
          <a:xfrm>
            <a:off x="-183375" y="83635"/>
            <a:ext cx="6214018" cy="281969"/>
          </a:xfrm>
          <a:prstGeom prst="parallelogram">
            <a:avLst>
              <a:gd name="adj" fmla="val 54412"/>
            </a:avLst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350" b="1" dirty="0">
                <a:solidFill>
                  <a:srgbClr val="002631"/>
                </a:solidFill>
              </a:rPr>
              <a:t>Kinesin-2 </a:t>
            </a:r>
            <a:r>
              <a:rPr lang="de-DE" sz="1350" b="1" dirty="0" err="1">
                <a:solidFill>
                  <a:srgbClr val="002631"/>
                </a:solidFill>
              </a:rPr>
              <a:t>is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responsible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for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cargo</a:t>
            </a:r>
            <a:r>
              <a:rPr lang="de-DE" sz="1350" b="1" dirty="0">
                <a:solidFill>
                  <a:srgbClr val="002631"/>
                </a:solidFill>
              </a:rPr>
              <a:t> </a:t>
            </a:r>
            <a:r>
              <a:rPr lang="de-DE" sz="1350" b="1" dirty="0" err="1">
                <a:solidFill>
                  <a:srgbClr val="002631"/>
                </a:solidFill>
              </a:rPr>
              <a:t>transport</a:t>
            </a:r>
            <a:r>
              <a:rPr lang="de-DE" sz="1350" b="1" dirty="0">
                <a:solidFill>
                  <a:srgbClr val="002631"/>
                </a:solidFill>
              </a:rPr>
              <a:t> in </a:t>
            </a:r>
            <a:r>
              <a:rPr lang="de-DE" sz="1350" b="1" dirty="0" err="1">
                <a:solidFill>
                  <a:srgbClr val="002631"/>
                </a:solidFill>
              </a:rPr>
              <a:t>cilia</a:t>
            </a:r>
            <a:endParaRPr lang="en-GB" sz="1050" dirty="0">
              <a:solidFill>
                <a:srgbClr val="0026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7358CA-F97D-4F62-A409-56501284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154" y="543622"/>
            <a:ext cx="2447693" cy="3671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DAB43-B1B8-4908-BE30-5B139982D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946" y="543622"/>
            <a:ext cx="2448900" cy="3673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9CB8C5-C8ED-48AA-AD72-2426A8AD6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550" y="541811"/>
            <a:ext cx="2448900" cy="3673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EC142-953B-4238-B799-3266E300F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550" y="539999"/>
            <a:ext cx="2448900" cy="3673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456-24B8-49D1-8576-FA6D58E0B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57" y="988113"/>
            <a:ext cx="5618212" cy="42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0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AD3D09-8B5F-49CD-984F-856C1E3EB4FC}"/>
                  </a:ext>
                </a:extLst>
              </p:cNvPr>
              <p:cNvSpPr txBox="1"/>
              <p:nvPr/>
            </p:nvSpPr>
            <p:spPr>
              <a:xfrm>
                <a:off x="5423770" y="419622"/>
                <a:ext cx="1547988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AD3D09-8B5F-49CD-984F-856C1E3EB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770" y="419622"/>
                <a:ext cx="1547988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503AA8-903D-49B9-A4B3-4FC216E5F975}"/>
                  </a:ext>
                </a:extLst>
              </p:cNvPr>
              <p:cNvSpPr txBox="1"/>
              <p:nvPr/>
            </p:nvSpPr>
            <p:spPr>
              <a:xfrm>
                <a:off x="4180561" y="1323203"/>
                <a:ext cx="4141518" cy="3751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𝟏𝟒𝟒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skw"/>
                          <m:ctrlPr>
                            <a:rPr lang="de-DE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𝒌𝒎</m:t>
                          </m:r>
                        </m:num>
                        <m:den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503AA8-903D-49B9-A4B3-4FC216E5F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561" y="1323203"/>
                <a:ext cx="4141518" cy="375167"/>
              </a:xfrm>
              <a:prstGeom prst="rect">
                <a:avLst/>
              </a:prstGeom>
              <a:blipFill>
                <a:blip r:embed="rId4"/>
                <a:stretch>
                  <a:fillRect l="-1031" t="-153226" r="-17378" b="-23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DD9199-5E8B-4F51-96C7-D482FD33E82E}"/>
                  </a:ext>
                </a:extLst>
              </p:cNvPr>
              <p:cNvSpPr txBox="1"/>
              <p:nvPr/>
            </p:nvSpPr>
            <p:spPr>
              <a:xfrm>
                <a:off x="5119631" y="1989219"/>
                <a:ext cx="2299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DD9199-5E8B-4F51-96C7-D482FD33E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631" y="1989219"/>
                <a:ext cx="2299476" cy="276999"/>
              </a:xfrm>
              <a:prstGeom prst="rect">
                <a:avLst/>
              </a:prstGeom>
              <a:blipFill>
                <a:blip r:embed="rId5"/>
                <a:stretch>
                  <a:fillRect l="-2122" r="-1326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AAEC35C-460E-4B18-902F-201AD86BE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841" y="-101662"/>
            <a:ext cx="9144000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24F08-658A-408D-8413-C1BCE695F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27" r="73288" b="1"/>
          <a:stretch/>
        </p:blipFill>
        <p:spPr>
          <a:xfrm>
            <a:off x="4572000" y="1405170"/>
            <a:ext cx="4369313" cy="29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0B5AE8-4BF8-47B0-BFBB-485C11622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99" r="73443" b="50000"/>
          <a:stretch/>
        </p:blipFill>
        <p:spPr>
          <a:xfrm>
            <a:off x="535838" y="1194131"/>
            <a:ext cx="3777081" cy="2862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2EB16D-DAB0-4178-97AB-921104CBBA57}"/>
              </a:ext>
            </a:extLst>
          </p:cNvPr>
          <p:cNvSpPr txBox="1"/>
          <p:nvPr/>
        </p:nvSpPr>
        <p:spPr>
          <a:xfrm>
            <a:off x="2134818" y="510540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D90000"/>
                </a:solidFill>
              </a:rPr>
              <a:t>EE</a:t>
            </a:r>
            <a:endParaRPr lang="en-US" dirty="0">
              <a:solidFill>
                <a:srgbClr val="D9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D3C0C-27F8-4CA9-967E-A4BE875EB160}"/>
              </a:ext>
            </a:extLst>
          </p:cNvPr>
          <p:cNvSpPr txBox="1"/>
          <p:nvPr/>
        </p:nvSpPr>
        <p:spPr>
          <a:xfrm>
            <a:off x="5913120" y="510540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Wild-type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4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B69577-0FE9-41D7-B38D-CE6EE9BAC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1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E72412-D6C2-4F15-A0E9-CFD9BF1D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51750"/>
            <a:ext cx="3240000" cy="32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5EEA7-22BF-46F6-9048-A9E73882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48" y="1647190"/>
            <a:ext cx="2001168" cy="184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0B7ABC-E2BE-4E87-934B-775281F4D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7"/>
          <a:stretch/>
        </p:blipFill>
        <p:spPr>
          <a:xfrm>
            <a:off x="5260925" y="213352"/>
            <a:ext cx="2854160" cy="187964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5A9A183-5B5C-4F37-B10D-32FCC2B58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479" y="2509119"/>
            <a:ext cx="2289053" cy="1962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2B0CA9-DCC7-46BC-9514-44F0704C865A}"/>
              </a:ext>
            </a:extLst>
          </p:cNvPr>
          <p:cNvSpPr txBox="1"/>
          <p:nvPr/>
        </p:nvSpPr>
        <p:spPr>
          <a:xfrm>
            <a:off x="6005157" y="2163094"/>
            <a:ext cx="1365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D2D4D1"/>
                </a:solidFill>
              </a:rPr>
              <a:t>Step</a:t>
            </a:r>
            <a:r>
              <a:rPr lang="de-DE" sz="1600" dirty="0">
                <a:solidFill>
                  <a:srgbClr val="D2D4D1"/>
                </a:solidFill>
              </a:rPr>
              <a:t> Size [</a:t>
            </a:r>
            <a:r>
              <a:rPr lang="de-DE" sz="1600" dirty="0" err="1">
                <a:solidFill>
                  <a:srgbClr val="D2D4D1"/>
                </a:solidFill>
              </a:rPr>
              <a:t>nm</a:t>
            </a:r>
            <a:r>
              <a:rPr lang="de-DE" sz="1600" dirty="0">
                <a:solidFill>
                  <a:srgbClr val="D2D4D1"/>
                </a:solidFill>
              </a:rPr>
              <a:t>]</a:t>
            </a:r>
            <a:endParaRPr lang="en-US" sz="1600" dirty="0">
              <a:solidFill>
                <a:srgbClr val="D2D4D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EBBF08-B354-43A0-B964-D68ACAD787B4}"/>
              </a:ext>
            </a:extLst>
          </p:cNvPr>
          <p:cNvCxnSpPr/>
          <p:nvPr/>
        </p:nvCxnSpPr>
        <p:spPr>
          <a:xfrm>
            <a:off x="4454525" y="1979613"/>
            <a:ext cx="0" cy="444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272610-F750-47B5-8995-74048691CB47}"/>
              </a:ext>
            </a:extLst>
          </p:cNvPr>
          <p:cNvCxnSpPr>
            <a:cxnSpLocks/>
          </p:cNvCxnSpPr>
          <p:nvPr/>
        </p:nvCxnSpPr>
        <p:spPr>
          <a:xfrm>
            <a:off x="4000500" y="2428080"/>
            <a:ext cx="0" cy="453233"/>
          </a:xfrm>
          <a:prstGeom prst="line">
            <a:avLst/>
          </a:prstGeom>
          <a:ln w="76200">
            <a:solidFill>
              <a:srgbClr val="FF7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CDE11A-8203-4ECD-B63B-30CAB57EA418}"/>
              </a:ext>
            </a:extLst>
          </p:cNvPr>
          <p:cNvCxnSpPr>
            <a:cxnSpLocks/>
          </p:cNvCxnSpPr>
          <p:nvPr/>
        </p:nvCxnSpPr>
        <p:spPr>
          <a:xfrm>
            <a:off x="3564466" y="2883959"/>
            <a:ext cx="406401" cy="0"/>
          </a:xfrm>
          <a:prstGeom prst="line">
            <a:avLst/>
          </a:prstGeom>
          <a:ln w="76200">
            <a:solidFill>
              <a:srgbClr val="FF76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60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8C41E-5A5A-4B7B-9284-6F296905F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7"/>
          <a:stretch/>
        </p:blipFill>
        <p:spPr>
          <a:xfrm>
            <a:off x="1851978" y="604669"/>
            <a:ext cx="2854160" cy="1879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93275-D866-4076-9084-1B78D2F8F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78" y="2729025"/>
            <a:ext cx="2880000" cy="16416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B4984B-2BF9-49EB-9CAE-91C6DEB5BA2C}"/>
              </a:ext>
            </a:extLst>
          </p:cNvPr>
          <p:cNvCxnSpPr/>
          <p:nvPr/>
        </p:nvCxnSpPr>
        <p:spPr>
          <a:xfrm>
            <a:off x="3137310" y="994095"/>
            <a:ext cx="1" cy="3154163"/>
          </a:xfrm>
          <a:prstGeom prst="line">
            <a:avLst/>
          </a:prstGeom>
          <a:ln w="254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773437-476E-45AD-8FC0-5E09BFE2E6A7}"/>
              </a:ext>
            </a:extLst>
          </p:cNvPr>
          <p:cNvSpPr txBox="1"/>
          <p:nvPr/>
        </p:nvSpPr>
        <p:spPr>
          <a:xfrm>
            <a:off x="259617" y="1239903"/>
            <a:ext cx="115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DBDB"/>
                </a:solidFill>
              </a:rPr>
              <a:t>Axonemes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3BB29-BDE7-428B-B936-B1DFBFB7FD85}"/>
              </a:ext>
            </a:extLst>
          </p:cNvPr>
          <p:cNvSpPr txBox="1"/>
          <p:nvPr/>
        </p:nvSpPr>
        <p:spPr>
          <a:xfrm>
            <a:off x="259618" y="3274668"/>
            <a:ext cx="143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DBDB"/>
                </a:solidFill>
              </a:rPr>
              <a:t>Microtubules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F85090-0135-41A7-B0BE-A0B803759D94}"/>
              </a:ext>
            </a:extLst>
          </p:cNvPr>
          <p:cNvSpPr/>
          <p:nvPr/>
        </p:nvSpPr>
        <p:spPr>
          <a:xfrm>
            <a:off x="6373262" y="4509308"/>
            <a:ext cx="22753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DBDBDB"/>
                </a:solidFill>
              </a:rPr>
              <a:t>Stepp et al., EMBO Rep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592E6-27C7-4514-9097-F3F6E26C1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506" y="2906334"/>
            <a:ext cx="3468058" cy="1464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CD5DF8-4B46-4FB5-A81A-519EC4E16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506" y="749433"/>
            <a:ext cx="3663716" cy="14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50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AEAA80E-5053-6F41-B395-A5EFAECEC51F}" vid="{9358DCC9-2068-814C-A676-9E4C04DF5D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15108</TotalTime>
  <Words>597</Words>
  <Application>Microsoft Office PowerPoint</Application>
  <PresentationFormat>On-screen Show (16:9)</PresentationFormat>
  <Paragraphs>58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Cambria Math</vt:lpstr>
      <vt:lpstr>Helvetica</vt:lpstr>
      <vt:lpstr>MyriadPro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 Stepp</dc:creator>
  <cp:lastModifiedBy>Willi Stepp</cp:lastModifiedBy>
  <cp:revision>205</cp:revision>
  <cp:lastPrinted>2017-12-03T14:39:17Z</cp:lastPrinted>
  <dcterms:created xsi:type="dcterms:W3CDTF">2017-06-27T15:56:36Z</dcterms:created>
  <dcterms:modified xsi:type="dcterms:W3CDTF">2019-08-01T18:39:22Z</dcterms:modified>
</cp:coreProperties>
</file>